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6" r:id="rId4"/>
    <p:sldId id="273" r:id="rId5"/>
    <p:sldId id="295" r:id="rId6"/>
    <p:sldId id="294" r:id="rId7"/>
    <p:sldId id="301" r:id="rId8"/>
    <p:sldId id="302" r:id="rId9"/>
    <p:sldId id="280" r:id="rId10"/>
    <p:sldId id="293" r:id="rId11"/>
    <p:sldId id="258" r:id="rId12"/>
    <p:sldId id="304" r:id="rId13"/>
    <p:sldId id="305" r:id="rId14"/>
    <p:sldId id="307" r:id="rId15"/>
    <p:sldId id="286" r:id="rId16"/>
    <p:sldId id="310" r:id="rId17"/>
    <p:sldId id="309" r:id="rId18"/>
    <p:sldId id="267" r:id="rId19"/>
    <p:sldId id="299" r:id="rId20"/>
    <p:sldId id="312" r:id="rId21"/>
    <p:sldId id="284" r:id="rId22"/>
    <p:sldId id="297" r:id="rId23"/>
    <p:sldId id="272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0FFE2-F113-4C79-A8A6-3EF589252F48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1ED2E-1E6A-4076-99BB-F159769BC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8777-0DF8-4E12-A4D2-466630239BD7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66A6-03E5-473A-90D3-ADA96FBE3172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AC74-3468-4531-B1D2-C7897C82F7D2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5EA31-DA86-421B-AE33-7699BF2C9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9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687-B159-48CB-9976-62B01926B826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F34B-20B9-4F08-9B63-099E0F987555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E19F-AA4D-4078-ACE3-38B10B85E293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7AF-3809-4551-B2D8-2E8E3A19DEC4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2BA5-26D7-4128-800B-F0F2F0CEE7E3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DB28-37D5-4FC3-93C6-5AAC0F21C449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8C66-EA50-44E9-A733-ADAE193BCD2E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CB87-9C9F-467D-A731-D8DBB1867B70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3697-028A-4E4F-95C4-0AC48B964F49}" type="datetime1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D904-6C3B-45D4-B3E4-BC058EC7D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Flag_of_Puerto_Rico_(1952-1995).svg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florida.org/" TargetMode="External"/><Relationship Id="rId2" Type="http://schemas.openxmlformats.org/officeDocument/2006/relationships/hyperlink" Target="http://www.fla500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adiversity@bellsouth.net" TargetMode="External"/><Relationship Id="rId2" Type="http://schemas.openxmlformats.org/officeDocument/2006/relationships/hyperlink" Target="http://www.hispanicachiever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mailto:dennisfreytes@hotmail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78637"/>
            <a:ext cx="77724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u="sng" dirty="0" smtClean="0">
                <a:solidFill>
                  <a:schemeClr val="tx2"/>
                </a:solidFill>
              </a:rPr>
              <a:t>Hispanic Achievers Florida Plate</a:t>
            </a:r>
            <a:r>
              <a:rPr lang="en-US" u="sng" dirty="0" smtClean="0">
                <a:solidFill>
                  <a:schemeClr val="tx2"/>
                </a:solidFill>
              </a:rPr>
              <a:t/>
            </a:r>
            <a:br>
              <a:rPr lang="en-US" u="sng" dirty="0" smtClean="0">
                <a:solidFill>
                  <a:schemeClr val="tx2"/>
                </a:solidFill>
              </a:rPr>
            </a:br>
            <a:r>
              <a:rPr lang="en-US" sz="2200" dirty="0" smtClean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500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Florida Discovery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/>
                </a:solidFill>
              </a:rPr>
              <a:t>www.hispanicachievers.com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3820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/>
              <a:t>Dennis Freytes: Chairman Hispanic Achievers Grant Council </a:t>
            </a:r>
          </a:p>
          <a:p>
            <a:r>
              <a:rPr lang="en-US" sz="3300" b="1" dirty="0" smtClean="0"/>
              <a:t>Lisa </a:t>
            </a:r>
            <a:r>
              <a:rPr lang="en-US" sz="3300" b="1" dirty="0" err="1" smtClean="0"/>
              <a:t>Pietri</a:t>
            </a:r>
            <a:r>
              <a:rPr lang="en-US" sz="3300" b="1" dirty="0" smtClean="0"/>
              <a:t>: Hispanic Achievers Florida Plate Administrator</a:t>
            </a:r>
          </a:p>
          <a:p>
            <a:r>
              <a:rPr lang="en-US" b="1" dirty="0" smtClean="0"/>
              <a:t>22 March 2012 (U)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87146"/>
            <a:ext cx="1447800" cy="1260394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"/>
            <a:ext cx="2895600" cy="130925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866" y="1445952"/>
            <a:ext cx="1229879" cy="1301588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4800"/>
            <a:ext cx="115824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04800"/>
            <a:ext cx="1219200" cy="838200"/>
          </a:xfrm>
          <a:prstGeom prst="rect">
            <a:avLst/>
          </a:prstGeom>
          <a:noFill/>
        </p:spPr>
      </p:pic>
      <p:pic>
        <p:nvPicPr>
          <p:cNvPr id="9" name="Picture 23" descr="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399" y="1377049"/>
            <a:ext cx="1210075" cy="7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Flag of Puerto Rico">
            <a:hlinkClick r:id="rId8" tooltip="Flag of Puerto Rico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4496" y="1377049"/>
            <a:ext cx="1168904" cy="7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5" descr="jpdeleon_PRtoFL_map (2)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7200"/>
            <a:ext cx="7918450" cy="6157913"/>
          </a:xfrm>
        </p:spPr>
      </p:pic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349660-64C3-4B60-B682-2B114D7BAA0D}" type="datetime1">
              <a:rPr lang="en-US" smtClean="0">
                <a:latin typeface="Arial" charset="0"/>
              </a:rPr>
              <a:pPr/>
              <a:t>3/19/2012</a:t>
            </a:fld>
            <a:endParaRPr lang="en-US" smtClean="0">
              <a:latin typeface="Arial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724C6B-0752-4EDB-BA63-48A4FC643254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Viva Florida-500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Inclusive Celebrations/ Events</a:t>
            </a:r>
          </a:p>
          <a:p>
            <a:r>
              <a:rPr lang="en-US" dirty="0" smtClean="0"/>
              <a:t>Info./Coordination/Event Web Sites: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tx2"/>
                </a:solidFill>
                <a:hlinkClick r:id="rId2"/>
              </a:rPr>
              <a:t>www.Fla500.com</a:t>
            </a:r>
            <a:endParaRPr lang="en-US" sz="4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chemeClr val="tx2"/>
                </a:solidFill>
                <a:hlinkClick r:id="rId3"/>
              </a:rPr>
              <a:t>www.vivaflorida.org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dirty="0"/>
              <a:t>Supported by: Florida Secretary of State; FL Governor; FL Humanities Council; Partner Organizations…</a:t>
            </a:r>
          </a:p>
          <a:p>
            <a:pPr>
              <a:buNone/>
            </a:pP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5" descr="jpdeleon_portra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0" y="228600"/>
            <a:ext cx="1665680" cy="1295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860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500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FL Discovery Council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/>
              <a:t>Aim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b="1" dirty="0" smtClean="0"/>
              <a:t>Serve as an umbrella round table Council; </a:t>
            </a:r>
            <a:r>
              <a:rPr lang="en-US" dirty="0" smtClean="0"/>
              <a:t>bring Leaders/Organizations together to commemorate the 500 </a:t>
            </a:r>
            <a:r>
              <a:rPr lang="en-US" dirty="0"/>
              <a:t>years </a:t>
            </a:r>
            <a:r>
              <a:rPr lang="en-US" dirty="0" smtClean="0"/>
              <a:t>of </a:t>
            </a:r>
            <a:r>
              <a:rPr lang="en-US" dirty="0"/>
              <a:t>the European </a:t>
            </a:r>
            <a:r>
              <a:rPr lang="en-US" dirty="0" smtClean="0"/>
              <a:t>Florida discovery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b="1" dirty="0" smtClean="0"/>
              <a:t>Forge Citizen-Community-Government </a:t>
            </a:r>
            <a:r>
              <a:rPr lang="en-US" b="1" dirty="0"/>
              <a:t>Partnerships </a:t>
            </a:r>
            <a:endParaRPr lang="en-US" b="1" dirty="0" smtClean="0"/>
          </a:p>
          <a:p>
            <a:r>
              <a:rPr lang="en-US" b="1" dirty="0" smtClean="0"/>
              <a:t>Highlight  </a:t>
            </a:r>
            <a:r>
              <a:rPr lang="en-US" b="1" dirty="0"/>
              <a:t>all contributions </a:t>
            </a:r>
            <a:r>
              <a:rPr lang="en-US" dirty="0"/>
              <a:t>in the forming of </a:t>
            </a:r>
            <a:r>
              <a:rPr lang="en-US" dirty="0" smtClean="0"/>
              <a:t>Florida–which </a:t>
            </a:r>
            <a:r>
              <a:rPr lang="en-US" dirty="0"/>
              <a:t>opened the doors to the </a:t>
            </a:r>
            <a:r>
              <a:rPr lang="en-US" dirty="0" smtClean="0"/>
              <a:t>advanced civilized settlement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USA </a:t>
            </a:r>
            <a:r>
              <a:rPr lang="en-US" dirty="0" smtClean="0"/>
              <a:t>(</a:t>
            </a:r>
            <a:r>
              <a:rPr lang="en-US" dirty="0"/>
              <a:t>107 years before the Pilgrims); </a:t>
            </a:r>
            <a:endParaRPr lang="en-US" dirty="0" smtClean="0"/>
          </a:p>
          <a:p>
            <a:r>
              <a:rPr lang="en-US" b="1" dirty="0" smtClean="0"/>
              <a:t>Develop PAC-A MEMOS (Planning &amp; Coordination- Action)/ Promote: </a:t>
            </a:r>
            <a:r>
              <a:rPr lang="en-US" dirty="0" smtClean="0"/>
              <a:t>Magna Events with Florida Discovery themes; honor all Ancestors/ Roots—include American Hispanics; Blacks, Asian, Natives…; </a:t>
            </a:r>
          </a:p>
          <a:p>
            <a:r>
              <a:rPr lang="en-US" b="1" dirty="0" smtClean="0"/>
              <a:t>Involve all </a:t>
            </a:r>
            <a:r>
              <a:rPr lang="en-US" dirty="0" smtClean="0"/>
              <a:t>to include our youth, students, children…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500</a:t>
            </a:r>
            <a:r>
              <a:rPr lang="en-US" b="1" baseline="30000" dirty="0"/>
              <a:t>th</a:t>
            </a:r>
            <a:r>
              <a:rPr lang="en-US" b="1" dirty="0"/>
              <a:t> FL Disc. Council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FOCUS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Bring goodwill</a:t>
            </a:r>
            <a:r>
              <a:rPr lang="en-US" b="1" dirty="0"/>
              <a:t>, business, </a:t>
            </a:r>
            <a:r>
              <a:rPr lang="en-US" b="1" dirty="0" smtClean="0"/>
              <a:t>tourism, </a:t>
            </a:r>
            <a:r>
              <a:rPr lang="en-US" b="1" dirty="0"/>
              <a:t>inter-exchanges (social, cultural, </a:t>
            </a:r>
            <a:r>
              <a:rPr lang="en-US" b="1" dirty="0" smtClean="0"/>
              <a:t>religious, other</a:t>
            </a:r>
            <a:r>
              <a:rPr lang="en-US" b="1" dirty="0"/>
              <a:t>); </a:t>
            </a:r>
            <a:r>
              <a:rPr lang="en-US" b="1" dirty="0" smtClean="0"/>
              <a:t>historic understanding, … </a:t>
            </a:r>
            <a:r>
              <a:rPr lang="en-US" dirty="0" smtClean="0"/>
              <a:t>through </a:t>
            </a:r>
            <a:r>
              <a:rPr lang="en-US" u="sng" dirty="0" smtClean="0"/>
              <a:t>inclusive</a:t>
            </a:r>
            <a:r>
              <a:rPr lang="en-US" dirty="0" smtClean="0"/>
              <a:t> Partners’ discovery magna events; </a:t>
            </a:r>
          </a:p>
          <a:p>
            <a:r>
              <a:rPr lang="en-US" b="1" dirty="0" smtClean="0"/>
              <a:t>Spark</a:t>
            </a:r>
            <a:r>
              <a:rPr lang="en-US" dirty="0" smtClean="0"/>
              <a:t> the entrepreneurial spirit; business opportunities… </a:t>
            </a:r>
          </a:p>
          <a:p>
            <a:r>
              <a:rPr lang="en-US" b="1" dirty="0" smtClean="0"/>
              <a:t>Coordinate Major Events</a:t>
            </a:r>
            <a:r>
              <a:rPr lang="en-US" dirty="0" smtClean="0"/>
              <a:t>: Educational Seminars, International Business Expo/Trade Missions; Gala Dinners, Parades, Festivals, Museum Exhibits, Non-Denomination Religious Services…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u="sng" dirty="0" smtClean="0"/>
              <a:t>CF Discovery Organization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en-US" b="1" u="sng" dirty="0"/>
              <a:t>Honorary Chairs</a:t>
            </a:r>
            <a:r>
              <a:rPr lang="en-US" b="1" dirty="0"/>
              <a:t>: </a:t>
            </a:r>
            <a:r>
              <a:rPr lang="en-US" dirty="0"/>
              <a:t>Osceola Chairman John Quinones; Others: TBP </a:t>
            </a:r>
          </a:p>
          <a:p>
            <a:pPr hangingPunct="0"/>
            <a:r>
              <a:rPr lang="en-US" b="1" u="sng" dirty="0"/>
              <a:t>Honorary Vice- Chairs</a:t>
            </a:r>
            <a:r>
              <a:rPr lang="en-US" dirty="0"/>
              <a:t>: Dr. Jenkins (OCPS</a:t>
            </a:r>
            <a:r>
              <a:rPr lang="en-US" dirty="0" smtClean="0"/>
              <a:t>); Rep</a:t>
            </a:r>
            <a:r>
              <a:rPr lang="en-US" dirty="0"/>
              <a:t>. Soto, Com. Cortes (Longwood); VC Melendez (Osceola Schools); </a:t>
            </a:r>
            <a:r>
              <a:rPr lang="en-US" dirty="0" smtClean="0"/>
              <a:t>Com. Ortiz (Orlando), Com</a:t>
            </a:r>
            <a:r>
              <a:rPr lang="en-US" dirty="0"/>
              <a:t>. </a:t>
            </a:r>
            <a:r>
              <a:rPr lang="en-US" dirty="0" err="1"/>
              <a:t>Rentas</a:t>
            </a:r>
            <a:r>
              <a:rPr lang="en-US" dirty="0"/>
              <a:t> (Kissimmee</a:t>
            </a:r>
            <a:r>
              <a:rPr lang="en-US" dirty="0" smtClean="0"/>
              <a:t>); Samuel </a:t>
            </a:r>
            <a:r>
              <a:rPr lang="en-US" dirty="0"/>
              <a:t>Lopez (UTB); R. Ojeda (Pres. HCC</a:t>
            </a:r>
            <a:r>
              <a:rPr lang="en-US" dirty="0" smtClean="0"/>
              <a:t>); </a:t>
            </a:r>
            <a:r>
              <a:rPr lang="en-US" dirty="0"/>
              <a:t>Others: </a:t>
            </a:r>
            <a:r>
              <a:rPr lang="en-US" dirty="0" smtClean="0"/>
              <a:t>TBD</a:t>
            </a:r>
            <a:endParaRPr lang="en-US" dirty="0"/>
          </a:p>
          <a:p>
            <a:r>
              <a:rPr lang="en-US" b="1" u="sng" dirty="0"/>
              <a:t>Special </a:t>
            </a:r>
            <a:r>
              <a:rPr lang="en-US" b="1" u="sng" dirty="0" smtClean="0"/>
              <a:t>FL Discovery Supporters </a:t>
            </a:r>
            <a:r>
              <a:rPr lang="en-US" b="1" u="sng" dirty="0"/>
              <a:t>include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FL </a:t>
            </a:r>
            <a:r>
              <a:rPr lang="en-US" dirty="0"/>
              <a:t>Sen. Rubio, </a:t>
            </a:r>
            <a:r>
              <a:rPr lang="en-US" dirty="0" smtClean="0"/>
              <a:t>Gov. (FL &amp; PR), Sec. </a:t>
            </a:r>
            <a:r>
              <a:rPr lang="en-US" dirty="0"/>
              <a:t>of State (FL &amp; PR</a:t>
            </a:r>
            <a:r>
              <a:rPr lang="en-US" dirty="0" smtClean="0"/>
              <a:t>); Orange County, Orlando/other Mayors; OC Sheriff; OCP Schools; Valencia College…</a:t>
            </a:r>
          </a:p>
          <a:p>
            <a:r>
              <a:rPr lang="en-US" b="1" u="sng" dirty="0" smtClean="0"/>
              <a:t>Council PAC-A </a:t>
            </a:r>
            <a:r>
              <a:rPr lang="en-US" b="1" u="sng" dirty="0" err="1" smtClean="0"/>
              <a:t>Commitees</a:t>
            </a:r>
            <a:r>
              <a:rPr lang="en-US" b="1" u="sng" dirty="0" smtClean="0"/>
              <a:t>: TBD</a:t>
            </a:r>
          </a:p>
          <a:p>
            <a:r>
              <a:rPr lang="en-US" b="1" u="sng" dirty="0" smtClean="0"/>
              <a:t>Organization Internal PAC-</a:t>
            </a:r>
            <a:r>
              <a:rPr lang="en-US" b="1" u="sng" dirty="0" err="1" smtClean="0"/>
              <a:t>ACommittees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Master Calendar of Events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438400"/>
            <a:ext cx="8686800" cy="4038600"/>
          </a:xfrm>
        </p:spPr>
        <p:txBody>
          <a:bodyPr/>
          <a:lstStyle/>
          <a:p>
            <a:r>
              <a:rPr lang="en-US" b="1" dirty="0" smtClean="0"/>
              <a:t>Date/Time; Event; Location; POC: </a:t>
            </a:r>
            <a:r>
              <a:rPr lang="en-US" dirty="0" smtClean="0"/>
              <a:t>TBD </a:t>
            </a:r>
          </a:p>
          <a:p>
            <a:pPr marL="0" indent="0" algn="ctr">
              <a:buNone/>
            </a:pPr>
            <a:r>
              <a:rPr lang="en-US" b="1" u="sng" dirty="0" smtClean="0"/>
              <a:t>Partners/Committees</a:t>
            </a:r>
            <a:r>
              <a:rPr lang="en-US" dirty="0" smtClean="0"/>
              <a:t>: Please--</a:t>
            </a:r>
          </a:p>
          <a:p>
            <a:r>
              <a:rPr lang="en-US" dirty="0" smtClean="0"/>
              <a:t>Develop PAC-A Plans </a:t>
            </a:r>
          </a:p>
          <a:p>
            <a:r>
              <a:rPr lang="en-US" dirty="0"/>
              <a:t>S</a:t>
            </a:r>
            <a:r>
              <a:rPr lang="en-US" dirty="0" smtClean="0"/>
              <a:t>end Calendar of Events, Time Lines, Support Info… to all.</a:t>
            </a:r>
          </a:p>
          <a:p>
            <a:pPr marL="0" indent="0" algn="ctr">
              <a:buNone/>
            </a:pPr>
            <a:r>
              <a:rPr lang="en-US" b="1" u="sng" dirty="0" smtClean="0"/>
              <a:t>Some Calendar of </a:t>
            </a:r>
            <a:r>
              <a:rPr lang="en-US" b="1" u="sng" dirty="0"/>
              <a:t>E</a:t>
            </a:r>
            <a:r>
              <a:rPr lang="en-US" b="1" u="sng" dirty="0" smtClean="0"/>
              <a:t>vents follow</a:t>
            </a:r>
            <a:r>
              <a:rPr lang="en-US" b="1" dirty="0" smtClean="0"/>
              <a:t>: TBP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19200"/>
            <a:ext cx="2362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Major Events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05400"/>
          </a:xfrm>
        </p:spPr>
        <p:txBody>
          <a:bodyPr>
            <a:normAutofit/>
          </a:bodyPr>
          <a:lstStyle/>
          <a:p>
            <a:pPr lvl="0" hangingPunct="0"/>
            <a:r>
              <a:rPr lang="en-US" b="1" u="sng" dirty="0"/>
              <a:t>Education Symposium/Seminars</a:t>
            </a:r>
            <a:r>
              <a:rPr lang="en-US" dirty="0"/>
              <a:t> (CF):  Plan for 2012 (Oct or Nov.; Partner with Viva Florida-500 (FL Sec. of State) and Others. </a:t>
            </a:r>
          </a:p>
          <a:p>
            <a:pPr lvl="0" hangingPunct="0"/>
            <a:r>
              <a:rPr lang="en-US" b="1" u="sng" dirty="0"/>
              <a:t>Discovery International Business Expo</a:t>
            </a:r>
            <a:r>
              <a:rPr lang="en-US" b="1" dirty="0"/>
              <a:t> </a:t>
            </a:r>
            <a:r>
              <a:rPr lang="en-US" dirty="0"/>
              <a:t>(2013 April or?): Hispanic/PR/Other Chambers…</a:t>
            </a:r>
          </a:p>
          <a:p>
            <a:pPr lvl="0" hangingPunct="0"/>
            <a:r>
              <a:rPr lang="en-US" b="1" u="sng" dirty="0"/>
              <a:t>Parade/ Festival</a:t>
            </a:r>
          </a:p>
          <a:p>
            <a:pPr lvl="0" hangingPunct="0"/>
            <a:r>
              <a:rPr lang="en-US" b="1" u="sng" dirty="0" smtClean="0"/>
              <a:t>Museum/ Art Exhibits/ Re-Creation Plays</a:t>
            </a:r>
          </a:p>
          <a:p>
            <a:pPr hangingPunct="0"/>
            <a:r>
              <a:rPr lang="en-US" b="1" u="sng" dirty="0" smtClean="0"/>
              <a:t>Other</a:t>
            </a:r>
            <a:r>
              <a:rPr lang="en-US" b="1" dirty="0" smtClean="0"/>
              <a:t>: </a:t>
            </a:r>
            <a:r>
              <a:rPr lang="en-US" dirty="0" smtClean="0"/>
              <a:t>Gala Lunches, Dinners, Religious Services…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62000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/>
              <a:t>Overview Projects/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0" lvl="0" indent="0" hangingPunct="0">
              <a:buNone/>
            </a:pPr>
            <a:r>
              <a:rPr lang="en-US" b="1" i="1" dirty="0" smtClean="0"/>
              <a:t>1. </a:t>
            </a:r>
            <a:r>
              <a:rPr lang="en-US" b="1" u="sng" dirty="0" smtClean="0"/>
              <a:t>Ponce </a:t>
            </a:r>
            <a:r>
              <a:rPr lang="en-US" b="1" u="sng" dirty="0"/>
              <a:t>de Leon Island Naming</a:t>
            </a:r>
            <a:r>
              <a:rPr lang="en-US" b="1" dirty="0"/>
              <a:t>: </a:t>
            </a:r>
            <a:r>
              <a:rPr lang="en-US" dirty="0"/>
              <a:t>Being considered by US Board Geographic Names (US Interior Department); strong letters of support are promptly needed for approval. </a:t>
            </a:r>
          </a:p>
          <a:p>
            <a:pPr lvl="0" hangingPunct="0">
              <a:buNone/>
            </a:pPr>
            <a:r>
              <a:rPr lang="en-US" b="1" dirty="0" smtClean="0"/>
              <a:t>2.</a:t>
            </a:r>
            <a:r>
              <a:rPr lang="en-US" dirty="0" smtClean="0"/>
              <a:t> </a:t>
            </a:r>
            <a:r>
              <a:rPr lang="en-US" b="1" u="sng" dirty="0" smtClean="0"/>
              <a:t>Statute </a:t>
            </a:r>
            <a:r>
              <a:rPr lang="en-US" b="1" u="sng" dirty="0"/>
              <a:t>Ponce de Leon</a:t>
            </a:r>
            <a:r>
              <a:rPr lang="en-US" b="1" dirty="0"/>
              <a:t> (</a:t>
            </a:r>
            <a:r>
              <a:rPr lang="en-US" b="1" dirty="0" smtClean="0"/>
              <a:t>Brevard/Melbourne </a:t>
            </a:r>
            <a:r>
              <a:rPr lang="en-US" b="1" dirty="0"/>
              <a:t>Beach): </a:t>
            </a:r>
            <a:r>
              <a:rPr lang="en-US" dirty="0"/>
              <a:t>Need Sponsors; Contributors</a:t>
            </a:r>
            <a:r>
              <a:rPr lang="en-US" dirty="0" smtClean="0"/>
              <a:t>… (UTB-Royal Order Ponce de Leon)</a:t>
            </a:r>
          </a:p>
          <a:p>
            <a:pPr marL="0" lvl="0" indent="0" hangingPunct="0">
              <a:buNone/>
            </a:pPr>
            <a:r>
              <a:rPr lang="en-US" b="1" dirty="0" smtClean="0"/>
              <a:t>3. </a:t>
            </a:r>
            <a:r>
              <a:rPr lang="en-US" b="1" u="sng" dirty="0" smtClean="0"/>
              <a:t>Disney</a:t>
            </a:r>
            <a:r>
              <a:rPr lang="en-US" b="1" u="sng" dirty="0"/>
              <a:t>, Universal, Sea </a:t>
            </a:r>
            <a:r>
              <a:rPr lang="en-US" b="1" u="sng" dirty="0" smtClean="0"/>
              <a:t>World, Other </a:t>
            </a:r>
            <a:r>
              <a:rPr lang="en-US" b="1" u="sng" dirty="0" err="1" smtClean="0"/>
              <a:t>involvemen</a:t>
            </a:r>
            <a:r>
              <a:rPr lang="en-US" dirty="0" smtClean="0"/>
              <a:t>: </a:t>
            </a:r>
            <a:r>
              <a:rPr lang="en-US" dirty="0"/>
              <a:t>Promote discovery themes (2013</a:t>
            </a:r>
            <a:r>
              <a:rPr lang="en-US" dirty="0" smtClean="0"/>
              <a:t>); Special Discovery Passes; parade? </a:t>
            </a:r>
            <a:endParaRPr lang="en-US" dirty="0"/>
          </a:p>
          <a:p>
            <a:pPr marL="0" lvl="0" indent="0" hangingPunct="0">
              <a:buNone/>
            </a:pPr>
            <a:r>
              <a:rPr lang="en-US" b="1" dirty="0" smtClean="0"/>
              <a:t>4. </a:t>
            </a:r>
            <a:r>
              <a:rPr lang="en-US" b="1" u="sng" dirty="0" smtClean="0"/>
              <a:t>Resolutions</a:t>
            </a:r>
            <a:r>
              <a:rPr lang="en-US" b="1" u="sng" dirty="0"/>
              <a:t>, Proclamations, Letters of Support</a:t>
            </a:r>
            <a:r>
              <a:rPr lang="en-US" dirty="0"/>
              <a:t>: (See Drafts—enclosed in PAC Memo/ Emails)</a:t>
            </a:r>
          </a:p>
          <a:p>
            <a:pPr marL="0" lvl="0" indent="0" hangingPunct="0">
              <a:buNone/>
            </a:pPr>
            <a:r>
              <a:rPr lang="en-US" b="1" dirty="0" smtClean="0"/>
              <a:t>5. </a:t>
            </a:r>
            <a:r>
              <a:rPr lang="en-US" b="1" u="sng" dirty="0" smtClean="0"/>
              <a:t>Inter-exchanges </a:t>
            </a:r>
            <a:r>
              <a:rPr lang="en-US" b="1" u="sng" dirty="0"/>
              <a:t>between</a:t>
            </a:r>
            <a:r>
              <a:rPr lang="en-US" dirty="0"/>
              <a:t>: FL, PR, Spain, France, Great Britain, Latin American, and other Countries</a:t>
            </a:r>
            <a:r>
              <a:rPr lang="en-US" dirty="0" smtClean="0"/>
              <a:t>.</a:t>
            </a:r>
          </a:p>
          <a:p>
            <a:pPr marL="0" lvl="0" indent="0" hangingPunct="0">
              <a:buNone/>
            </a:pPr>
            <a:r>
              <a:rPr lang="en-US" b="1" dirty="0" smtClean="0"/>
              <a:t>6. </a:t>
            </a:r>
            <a:r>
              <a:rPr lang="en-US" b="1" u="sng" dirty="0" smtClean="0"/>
              <a:t>MEDIA</a:t>
            </a:r>
            <a:endParaRPr lang="en-US" b="1" u="sng" dirty="0"/>
          </a:p>
          <a:p>
            <a:pPr marL="0" lvl="0" indent="0" hangingPunct="0">
              <a:buNone/>
            </a:pPr>
            <a:endParaRPr lang="en-US" b="1" u="sng" dirty="0"/>
          </a:p>
          <a:p>
            <a:pPr lvl="0" algn="ctr" hangingPunct="0">
              <a:buNone/>
            </a:pPr>
            <a:r>
              <a:rPr lang="en-US" b="1" u="sng" dirty="0" smtClean="0"/>
              <a:t>Promote</a:t>
            </a:r>
            <a:r>
              <a:rPr lang="en-US" b="1" u="sng" dirty="0"/>
              <a:t>, Support, Sponsor! PAC-A</a:t>
            </a:r>
            <a:r>
              <a:rPr lang="en-US" b="1" dirty="0" smtClean="0"/>
              <a:t>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UTB-Royal Order Ponce de Leon</a:t>
            </a:r>
            <a:endParaRPr lang="en-US" sz="27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Support Name: </a:t>
            </a:r>
            <a:r>
              <a:rPr lang="en-US" dirty="0" smtClean="0"/>
              <a:t>Ponce de Leon Island (Brevard County)</a:t>
            </a:r>
          </a:p>
          <a:p>
            <a:r>
              <a:rPr lang="en-US" b="1" dirty="0" smtClean="0"/>
              <a:t>Support Build: </a:t>
            </a:r>
            <a:r>
              <a:rPr lang="en-US" dirty="0" smtClean="0"/>
              <a:t>Ponce de Leon Statue</a:t>
            </a:r>
          </a:p>
          <a:p>
            <a:r>
              <a:rPr lang="en-US" b="1" dirty="0" smtClean="0"/>
              <a:t>Magna Landing Celebrations- </a:t>
            </a:r>
            <a:r>
              <a:rPr lang="en-US" b="1" u="sng" dirty="0" smtClean="0"/>
              <a:t>2 APR 2013 </a:t>
            </a:r>
            <a:r>
              <a:rPr lang="en-US" b="1" dirty="0" smtClean="0"/>
              <a:t>(Melbourne Beach)</a:t>
            </a:r>
            <a:r>
              <a:rPr lang="en-US" dirty="0" smtClean="0"/>
              <a:t>—Tall Ships, Jet Fly Over, Parachute Jumps, 21 Gun Salute, Royal Mass…)</a:t>
            </a:r>
          </a:p>
          <a:p>
            <a:r>
              <a:rPr lang="en-US" b="1" dirty="0"/>
              <a:t>Brevard Invitees Include: </a:t>
            </a:r>
            <a:r>
              <a:rPr lang="en-US" dirty="0"/>
              <a:t>King &amp; Queen of Spain;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POTUS</a:t>
            </a:r>
            <a:r>
              <a:rPr lang="en-US" dirty="0"/>
              <a:t>, Governors, Mayors…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(*NOTE: Invite </a:t>
            </a:r>
            <a:r>
              <a:rPr lang="en-US" dirty="0"/>
              <a:t>to Central </a:t>
            </a:r>
            <a:r>
              <a:rPr lang="en-US" dirty="0" smtClean="0"/>
              <a:t>FL Activities…)</a:t>
            </a:r>
            <a:endParaRPr lang="en-US" dirty="0"/>
          </a:p>
          <a:p>
            <a:r>
              <a:rPr lang="en-US" b="1" dirty="0" smtClean="0"/>
              <a:t>Other Events: </a:t>
            </a:r>
            <a:r>
              <a:rPr lang="en-US" dirty="0" smtClean="0"/>
              <a:t>Royal Mass/ Gala Lunch/ Dinner, </a:t>
            </a:r>
            <a:r>
              <a:rPr lang="en-US" dirty="0"/>
              <a:t>Parade, Festival</a:t>
            </a:r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436" y="762000"/>
            <a:ext cx="24384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B4681D5-33E0-40F0-8656-609FBD7E232E}" type="datetime1">
              <a:rPr lang="en-US" smtClean="0">
                <a:latin typeface="Arial" charset="0"/>
              </a:rPr>
              <a:pPr/>
              <a:t>3/19/2012</a:t>
            </a:fld>
            <a:endParaRPr lang="en-US" smtClean="0">
              <a:latin typeface="Arial" charset="0"/>
            </a:endParaRP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C63D80-EDAA-472C-94C9-5FA9ED123854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Ponce de Leon Park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dirty="0" smtClean="0"/>
              <a:t>Highway A1A, </a:t>
            </a:r>
            <a:r>
              <a:rPr lang="en-US" sz="2400" b="1" dirty="0"/>
              <a:t>4005 Melbourne </a:t>
            </a:r>
            <a:r>
              <a:rPr lang="en-US" sz="2400" b="1" dirty="0" smtClean="0"/>
              <a:t>Beach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On SR-A1A 6.2 miles south of US-192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Open after 7:00 a.m. until dark, except for scheduled use.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This 25.57-acre regional beach park features 2 beach crossovers, a small pavilion, restrooms, and parking.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ADA ACCESSIBLE: Parking &amp; Restrooms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ACTIVITY FEATURES: Swimming, Fishing &amp; Picnics</a:t>
            </a: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400" dirty="0" smtClean="0"/>
          </a:p>
        </p:txBody>
      </p:sp>
      <p:pic>
        <p:nvPicPr>
          <p:cNvPr id="6" name="Picture 7" descr="jpdeloen_statue clean u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4" y="4114800"/>
            <a:ext cx="2930236" cy="23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8545"/>
            <a:ext cx="1295400" cy="68580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9326"/>
            <a:ext cx="12954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3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Agenda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255"/>
            <a:ext cx="8686800" cy="48006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A.  </a:t>
            </a:r>
            <a:r>
              <a:rPr lang="en-US" b="1" u="sng" dirty="0" smtClean="0"/>
              <a:t>OPEN</a:t>
            </a:r>
            <a:r>
              <a:rPr lang="en-US" b="1" dirty="0" smtClean="0"/>
              <a:t>: Introductions; Opening Comments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r>
              <a:rPr lang="en-US" b="1" dirty="0" smtClean="0"/>
              <a:t>B. </a:t>
            </a:r>
            <a:r>
              <a:rPr lang="en-US" b="1" u="sng" dirty="0" smtClean="0"/>
              <a:t>DISCUSS</a:t>
            </a:r>
            <a:r>
              <a:rPr lang="en-US" b="1" dirty="0" smtClean="0"/>
              <a:t>: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dirty="0"/>
              <a:t>      </a:t>
            </a:r>
            <a:r>
              <a:rPr lang="en-US" b="1" dirty="0" smtClean="0"/>
              <a:t>1. Hispanic Achievers Florida Plate/ Grant Council: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a. Background, Overview, Organization </a:t>
            </a:r>
          </a:p>
          <a:p>
            <a:pPr marL="0" indent="0">
              <a:buNone/>
            </a:pPr>
            <a:r>
              <a:rPr lang="en-US" dirty="0" smtClean="0"/>
              <a:t>           b. </a:t>
            </a:r>
            <a:r>
              <a:rPr lang="en-US" u="sng" dirty="0" smtClean="0"/>
              <a:t>Support &amp; Promote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2.  500</a:t>
            </a:r>
            <a:r>
              <a:rPr lang="en-US" b="1" baseline="30000" dirty="0" smtClean="0"/>
              <a:t>th</a:t>
            </a:r>
            <a:r>
              <a:rPr lang="en-US" b="1" dirty="0" smtClean="0"/>
              <a:t> Florida Discovery Council; Celebrations/ Events</a:t>
            </a:r>
          </a:p>
          <a:p>
            <a:pPr marL="0" indent="0">
              <a:buNone/>
            </a:pPr>
            <a:r>
              <a:rPr lang="en-US" dirty="0" smtClean="0"/>
              <a:t>            a. FL Discovery Summary History/ Ponce de Leon 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  b. Viva Florida 500 (FL Secretary of State Partners);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c. Aim, Focus, Calendar of Events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  d. UTB-Royal </a:t>
            </a:r>
            <a:r>
              <a:rPr lang="en-US" dirty="0"/>
              <a:t>Order Ponce de </a:t>
            </a:r>
            <a:r>
              <a:rPr lang="en-US" dirty="0" smtClean="0"/>
              <a:t>Leon/ Landing Event (2 April 2013);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Ponce de Leon Island/ Statute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r>
              <a:rPr lang="en-US" b="1" dirty="0" smtClean="0"/>
              <a:t>C. </a:t>
            </a:r>
            <a:r>
              <a:rPr lang="en-US" b="1" u="sng" dirty="0" smtClean="0"/>
              <a:t>Questions &amp; Comments</a:t>
            </a:r>
            <a:r>
              <a:rPr lang="en-US" b="1" dirty="0" smtClean="0"/>
              <a:t>???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en-US" b="1" dirty="0" smtClean="0"/>
              <a:t>.  </a:t>
            </a:r>
            <a:r>
              <a:rPr lang="en-US" b="1" u="sng" dirty="0" smtClean="0"/>
              <a:t>CLOSE</a:t>
            </a:r>
            <a:r>
              <a:rPr lang="en-US" b="1" dirty="0" smtClean="0"/>
              <a:t>: </a:t>
            </a:r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838200"/>
            <a:ext cx="1752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03C53B-5391-464D-8D0A-BC5238A334C8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U.S. 65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Infantry Regiment from Puerto Rico</a:t>
            </a:r>
            <a:r>
              <a:rPr lang="en-US" sz="4000" dirty="0" smtClean="0"/>
              <a:t> 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5334000"/>
            <a:ext cx="1447800" cy="990600"/>
          </a:xfrm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62113"/>
            <a:ext cx="4876800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62113"/>
            <a:ext cx="4876800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13716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14478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2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QUESTIONS???//COMMENTS???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686800" cy="3962400"/>
          </a:xfrm>
        </p:spPr>
        <p:txBody>
          <a:bodyPr>
            <a:normAutofit fontScale="92500" lnSpcReduction="10000"/>
          </a:bodyPr>
          <a:lstStyle/>
          <a:p>
            <a:pPr marL="0" indent="0" algn="ctr" hangingPunct="0">
              <a:buNone/>
            </a:pPr>
            <a:r>
              <a:rPr lang="en-US" sz="4200" b="1" u="sng" dirty="0" smtClean="0"/>
              <a:t>Get PLATE/ Support Community</a:t>
            </a:r>
            <a:r>
              <a:rPr lang="en-US" sz="4200" smtClean="0"/>
              <a:t>: </a:t>
            </a:r>
            <a:r>
              <a:rPr lang="en-US" sz="4200" smtClean="0">
                <a:hlinkClick r:id="rId2"/>
              </a:rPr>
              <a:t>www.hispanicachievers.org</a:t>
            </a:r>
            <a:r>
              <a:rPr lang="en-US" sz="4200" smtClean="0"/>
              <a:t> </a:t>
            </a:r>
            <a:endParaRPr lang="en-US" sz="4200" dirty="0" smtClean="0"/>
          </a:p>
          <a:p>
            <a:pPr marL="0" indent="0" algn="ctr" hangingPunct="0">
              <a:buNone/>
            </a:pPr>
            <a:endParaRPr lang="en-US" sz="900" dirty="0" smtClean="0"/>
          </a:p>
          <a:p>
            <a:pPr hangingPunct="0"/>
            <a:r>
              <a:rPr lang="en-US" sz="2600" b="1" dirty="0" smtClean="0"/>
              <a:t>Lisa </a:t>
            </a:r>
            <a:r>
              <a:rPr lang="en-US" sz="2600" b="1" dirty="0" err="1"/>
              <a:t>Pietri</a:t>
            </a:r>
            <a:r>
              <a:rPr lang="en-US" sz="2600" b="1" dirty="0"/>
              <a:t> </a:t>
            </a:r>
            <a:r>
              <a:rPr lang="en-US" sz="2600" dirty="0"/>
              <a:t>(HA Florida Plate </a:t>
            </a:r>
            <a:r>
              <a:rPr lang="en-US" sz="2600" dirty="0" smtClean="0"/>
              <a:t>Adm.):  </a:t>
            </a:r>
            <a:r>
              <a:rPr lang="en-US" sz="2600" dirty="0"/>
              <a:t>321-277-0850; </a:t>
            </a:r>
            <a:r>
              <a:rPr lang="en-US" sz="2600" dirty="0">
                <a:hlinkClick r:id="rId3"/>
              </a:rPr>
              <a:t>hadiversity@bellsouth.net</a:t>
            </a:r>
            <a:endParaRPr lang="en-US" sz="2600" dirty="0"/>
          </a:p>
          <a:p>
            <a:pPr hangingPunct="0"/>
            <a:r>
              <a:rPr lang="en-US" sz="2600" b="1" dirty="0"/>
              <a:t>Dennis Freytes </a:t>
            </a:r>
            <a:r>
              <a:rPr lang="en-US" sz="2600" dirty="0"/>
              <a:t>(HAGC-Chairman): 407-298-1151; </a:t>
            </a:r>
            <a:r>
              <a:rPr lang="en-US" sz="2600" dirty="0">
                <a:hlinkClick r:id="rId4"/>
              </a:rPr>
              <a:t>dennisfreytes@hotmail.com</a:t>
            </a:r>
            <a:endParaRPr lang="en-US" sz="2600" dirty="0"/>
          </a:p>
          <a:p>
            <a:pPr marL="0" indent="0" hangingPunct="0">
              <a:buNone/>
            </a:pPr>
            <a:endParaRPr lang="en-US" sz="900" dirty="0" smtClean="0"/>
          </a:p>
          <a:p>
            <a:pPr marL="0" indent="0" hangingPunct="0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2600" b="1" dirty="0" smtClean="0"/>
              <a:t>“</a:t>
            </a:r>
            <a:r>
              <a:rPr lang="en-US" sz="2600" b="1" u="sng" dirty="0" smtClean="0"/>
              <a:t>No </a:t>
            </a:r>
            <a:r>
              <a:rPr lang="en-US" sz="2600" b="1" u="sng" dirty="0"/>
              <a:t>Task too difficult; No Mission impossible-Will do</a:t>
            </a:r>
            <a:r>
              <a:rPr lang="en-US" sz="2600" dirty="0" smtClean="0"/>
              <a:t>!”</a:t>
            </a:r>
            <a:endParaRPr lang="en-US" sz="2600" dirty="0"/>
          </a:p>
          <a:p>
            <a:pPr marL="0" indent="0" algn="ctr">
              <a:buNone/>
            </a:pPr>
            <a:r>
              <a:rPr lang="en-US" sz="3000" u="sng" dirty="0" err="1">
                <a:solidFill>
                  <a:srgbClr val="FF0000"/>
                </a:solidFill>
              </a:rPr>
              <a:t>Amer</a:t>
            </a:r>
            <a:r>
              <a:rPr lang="en-US" sz="3000" u="sng" dirty="0" err="1">
                <a:solidFill>
                  <a:schemeClr val="tx2"/>
                </a:solidFill>
              </a:rPr>
              <a:t>I</a:t>
            </a:r>
            <a:r>
              <a:rPr lang="en-US" sz="3000" u="sng" dirty="0">
                <a:solidFill>
                  <a:schemeClr val="tx2"/>
                </a:solidFill>
              </a:rPr>
              <a:t>-CAN</a:t>
            </a:r>
            <a:r>
              <a:rPr lang="en-US" sz="3000" dirty="0"/>
              <a:t>!</a:t>
            </a:r>
          </a:p>
          <a:p>
            <a:pPr hangingPunct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838200"/>
            <a:ext cx="3276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16D387-87C7-4A7A-8939-1E68ADCFB1AA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 smtClean="0"/>
              <a:t>In Closing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153400" cy="51054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b="1" dirty="0"/>
              <a:t>Be A Partner (“Knight/Lady”) of Good!</a:t>
            </a:r>
            <a:endParaRPr lang="en-US" b="1" u="sng" dirty="0" smtClean="0"/>
          </a:p>
          <a:p>
            <a:pPr algn="ctr" eaLnBrk="1" hangingPunct="1">
              <a:buFontTx/>
              <a:buNone/>
              <a:defRPr/>
            </a:pPr>
            <a:r>
              <a:rPr lang="en-US" b="1" u="sng" dirty="0" smtClean="0"/>
              <a:t>Take on a courageous and glorious quest</a:t>
            </a:r>
            <a:r>
              <a:rPr lang="en-US" sz="2800" b="1" dirty="0" smtClean="0"/>
              <a:t>! </a:t>
            </a:r>
          </a:p>
          <a:p>
            <a:pPr eaLnBrk="1" hangingPunct="1">
              <a:defRPr/>
            </a:pPr>
            <a:r>
              <a:rPr lang="en-US" sz="2800" dirty="0" smtClean="0"/>
              <a:t>Dream the impossible dream; </a:t>
            </a:r>
          </a:p>
          <a:p>
            <a:pPr eaLnBrk="1" hangingPunct="1">
              <a:defRPr/>
            </a:pPr>
            <a:r>
              <a:rPr lang="en-US" sz="2800" dirty="0" smtClean="0"/>
              <a:t>Right the un-</a:t>
            </a:r>
            <a:r>
              <a:rPr lang="en-US" sz="2800" dirty="0" err="1" smtClean="0"/>
              <a:t>rightable</a:t>
            </a:r>
            <a:r>
              <a:rPr lang="en-US" sz="2800" dirty="0" smtClean="0"/>
              <a:t> wrong; </a:t>
            </a:r>
          </a:p>
          <a:p>
            <a:pPr eaLnBrk="1" hangingPunct="1">
              <a:defRPr/>
            </a:pPr>
            <a:r>
              <a:rPr lang="en-US" sz="2800" dirty="0" smtClean="0"/>
              <a:t>Fight for the </a:t>
            </a:r>
            <a:r>
              <a:rPr lang="en-US" sz="2800" u="sng" dirty="0" smtClean="0"/>
              <a:t>right</a:t>
            </a:r>
            <a:r>
              <a:rPr lang="en-US" sz="2800" dirty="0" smtClean="0"/>
              <a:t> without question or pause;</a:t>
            </a:r>
          </a:p>
          <a:p>
            <a:pPr>
              <a:defRPr/>
            </a:pPr>
            <a:r>
              <a:rPr lang="en-US" sz="2800" dirty="0" smtClean="0"/>
              <a:t>March </a:t>
            </a:r>
            <a:r>
              <a:rPr lang="en-US" sz="2800" dirty="0"/>
              <a:t>into Hell for a heavenly cause</a:t>
            </a:r>
            <a:r>
              <a:rPr lang="en-US" sz="2800" dirty="0" smtClean="0"/>
              <a:t>…</a:t>
            </a:r>
          </a:p>
          <a:p>
            <a:pPr>
              <a:defRPr/>
            </a:pPr>
            <a:r>
              <a:rPr lang="en-US" sz="2800" dirty="0"/>
              <a:t>Run where the brave dare not go; 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Make the World better for this; reach the unreachable Star! </a:t>
            </a:r>
            <a:r>
              <a:rPr lang="en-US" sz="2800" b="1" u="sng" dirty="0" smtClean="0"/>
              <a:t>Make it happen</a:t>
            </a:r>
            <a:r>
              <a:rPr lang="en-US" sz="2800" b="1" dirty="0" smtClean="0"/>
              <a:t>!</a:t>
            </a:r>
          </a:p>
          <a:p>
            <a:pPr marL="0" indent="0" eaLnBrk="1" hangingPunct="1">
              <a:buFontTx/>
              <a:buNone/>
              <a:defRPr/>
            </a:pPr>
            <a:endParaRPr lang="en-US" sz="2800" b="1" dirty="0" smtClean="0"/>
          </a:p>
        </p:txBody>
      </p:sp>
      <p:pic>
        <p:nvPicPr>
          <p:cNvPr id="35846" name="Picture 5" descr="j01161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852055" cy="99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j01161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6443"/>
            <a:ext cx="852055" cy="99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3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Closing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599"/>
            <a:ext cx="8610600" cy="41910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Summary</a:t>
            </a:r>
          </a:p>
          <a:p>
            <a:r>
              <a:rPr lang="en-US" sz="2800" b="1" u="sng" dirty="0" smtClean="0"/>
              <a:t>THANKS</a:t>
            </a:r>
            <a:r>
              <a:rPr lang="en-US" sz="2800" b="1" dirty="0" smtClean="0"/>
              <a:t>!</a:t>
            </a:r>
          </a:p>
          <a:p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“Lets </a:t>
            </a:r>
            <a:r>
              <a:rPr lang="en-US" sz="2800" b="1" dirty="0"/>
              <a:t>work together for the good of all: Family, Community, Florida, USA, and Humanity!” </a:t>
            </a:r>
          </a:p>
          <a:p>
            <a:pPr marL="0" indent="0">
              <a:buNone/>
            </a:pPr>
            <a:endParaRPr lang="en-US" sz="2800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01443"/>
            <a:ext cx="27432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85800"/>
            <a:ext cx="4114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27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3600" b="1" u="sng" dirty="0" smtClean="0"/>
              <a:t>BACKGROUND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3600" b="1" u="sng" dirty="0" smtClean="0"/>
              <a:t>Hispanic Achievers Florida Plate/ Grant Council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Motto: “Since </a:t>
            </a:r>
            <a:r>
              <a:rPr lang="en-US" b="1" u="sng" dirty="0"/>
              <a:t>1513</a:t>
            </a:r>
            <a:r>
              <a:rPr lang="en-US" b="1" dirty="0"/>
              <a:t> Hispanics serve Florida-making Communities prosper!” </a:t>
            </a:r>
            <a:endParaRPr lang="en-US" b="1" dirty="0" smtClean="0"/>
          </a:p>
          <a:p>
            <a:pPr marL="0" indent="0" algn="ctr">
              <a:buNone/>
            </a:pPr>
            <a:endParaRPr lang="en-US" sz="1100" b="1" dirty="0"/>
          </a:p>
          <a:p>
            <a:pPr marL="0" lvl="0" indent="0">
              <a:buNone/>
            </a:pPr>
            <a:r>
              <a:rPr lang="en-US" dirty="0" smtClean="0"/>
              <a:t>“</a:t>
            </a:r>
            <a:r>
              <a:rPr lang="en-US" b="1" dirty="0" smtClean="0"/>
              <a:t>Florida </a:t>
            </a:r>
            <a:r>
              <a:rPr lang="en-US" b="1" dirty="0"/>
              <a:t>s</a:t>
            </a:r>
            <a:r>
              <a:rPr lang="en-US" b="1" dirty="0" smtClean="0"/>
              <a:t>alutes/ recognizes American </a:t>
            </a:r>
            <a:r>
              <a:rPr lang="en-US" b="1" dirty="0"/>
              <a:t>Hispanic Achievers</a:t>
            </a:r>
            <a:r>
              <a:rPr lang="en-US" dirty="0"/>
              <a:t>”-- with the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1st </a:t>
            </a:r>
            <a:r>
              <a:rPr lang="en-US" dirty="0"/>
              <a:t>national historic American Hispanic Achievers License </a:t>
            </a:r>
            <a:r>
              <a:rPr lang="en-US" dirty="0" smtClean="0"/>
              <a:t>Plate-- </a:t>
            </a:r>
            <a:r>
              <a:rPr lang="en-US" dirty="0"/>
              <a:t>for their valuable contributions to Florida</a:t>
            </a:r>
            <a:r>
              <a:rPr lang="en-US" dirty="0" smtClean="0"/>
              <a:t>...; provides </a:t>
            </a:r>
            <a:r>
              <a:rPr lang="en-US" dirty="0"/>
              <a:t>funding </a:t>
            </a:r>
            <a:r>
              <a:rPr lang="en-US" dirty="0" smtClean="0"/>
              <a:t>focused </a:t>
            </a:r>
            <a:r>
              <a:rPr lang="en-US" dirty="0"/>
              <a:t>on helping </a:t>
            </a:r>
            <a:r>
              <a:rPr lang="en-US" dirty="0" smtClean="0"/>
              <a:t>Communities, and for Scholarships, through Non-Profits…</a:t>
            </a:r>
          </a:p>
          <a:p>
            <a:pPr marL="0" lvl="0" indent="0">
              <a:buNone/>
            </a:pPr>
            <a:endParaRPr lang="en-US" sz="1100" dirty="0" smtClean="0"/>
          </a:p>
          <a:p>
            <a:pPr lvl="0">
              <a:buNone/>
            </a:pPr>
            <a:r>
              <a:rPr lang="en-US" b="1" dirty="0"/>
              <a:t>1</a:t>
            </a:r>
            <a:r>
              <a:rPr lang="en-US" b="1" dirty="0" smtClean="0"/>
              <a:t>. Initiative </a:t>
            </a:r>
            <a:r>
              <a:rPr lang="en-US" b="1" dirty="0"/>
              <a:t>of Danny Ramos </a:t>
            </a:r>
            <a:r>
              <a:rPr lang="en-US" dirty="0"/>
              <a:t>(Chairman/ </a:t>
            </a:r>
            <a:r>
              <a:rPr lang="en-US" dirty="0" smtClean="0"/>
              <a:t>CEO of </a:t>
            </a:r>
            <a:r>
              <a:rPr lang="en-US" dirty="0"/>
              <a:t>NHCA-National Hispanic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Corporate </a:t>
            </a:r>
            <a:r>
              <a:rPr lang="en-US" dirty="0"/>
              <a:t>Achievers), and </a:t>
            </a:r>
            <a:r>
              <a:rPr lang="en-US" b="1" dirty="0"/>
              <a:t>Jay </a:t>
            </a:r>
            <a:r>
              <a:rPr lang="en-US" b="1" dirty="0" smtClean="0"/>
              <a:t>Rosario </a:t>
            </a:r>
            <a:r>
              <a:rPr lang="en-US" dirty="0" smtClean="0"/>
              <a:t>(Nissan Dealer); </a:t>
            </a:r>
          </a:p>
          <a:p>
            <a:pPr lvl="0">
              <a:buNone/>
            </a:pPr>
            <a:r>
              <a:rPr lang="en-US" b="1" dirty="0" smtClean="0"/>
              <a:t>2. Bill by:  Speaker Cannon </a:t>
            </a:r>
            <a:r>
              <a:rPr lang="en-US" dirty="0" smtClean="0"/>
              <a:t>and </a:t>
            </a:r>
            <a:r>
              <a:rPr lang="en-US" b="1" dirty="0" smtClean="0"/>
              <a:t>Sen. </a:t>
            </a:r>
            <a:r>
              <a:rPr lang="en-US" b="1" dirty="0" err="1" smtClean="0"/>
              <a:t>Siplin</a:t>
            </a:r>
            <a:r>
              <a:rPr lang="en-US" dirty="0" smtClean="0"/>
              <a:t>; signed: FL </a:t>
            </a:r>
            <a:r>
              <a:rPr lang="en-US" b="1" dirty="0" smtClean="0"/>
              <a:t>Gov. Crist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b="1" dirty="0" smtClean="0"/>
              <a:t>3.</a:t>
            </a:r>
            <a:r>
              <a:rPr lang="en-US" dirty="0" smtClean="0"/>
              <a:t> </a:t>
            </a:r>
            <a:r>
              <a:rPr lang="en-US" b="1" dirty="0" smtClean="0"/>
              <a:t>First HAFL Plate Administrator</a:t>
            </a:r>
            <a:r>
              <a:rPr lang="en-US" b="1" dirty="0"/>
              <a:t> </a:t>
            </a:r>
            <a:r>
              <a:rPr lang="en-US" b="1" dirty="0" smtClean="0"/>
              <a:t>is </a:t>
            </a:r>
            <a:r>
              <a:rPr lang="en-US" b="1" u="sng" dirty="0" smtClean="0"/>
              <a:t>Lisa </a:t>
            </a:r>
            <a:r>
              <a:rPr lang="en-US" b="1" u="sng" dirty="0" err="1" smtClean="0"/>
              <a:t>Pietri</a:t>
            </a:r>
            <a:r>
              <a:rPr lang="en-US" dirty="0" smtClean="0"/>
              <a:t>. (NHCA South President)</a:t>
            </a:r>
            <a:endParaRPr lang="en-US" dirty="0"/>
          </a:p>
          <a:p>
            <a:pPr lvl="0">
              <a:buNone/>
            </a:pPr>
            <a:r>
              <a:rPr lang="en-US" b="1" dirty="0" smtClean="0"/>
              <a:t>4.</a:t>
            </a:r>
            <a:r>
              <a:rPr lang="en-US" dirty="0" smtClean="0"/>
              <a:t> </a:t>
            </a:r>
            <a:r>
              <a:rPr lang="en-US" b="1" dirty="0" smtClean="0"/>
              <a:t>First HAGC Chairman/Organizer </a:t>
            </a:r>
            <a:r>
              <a:rPr lang="en-US" b="1" dirty="0"/>
              <a:t>is </a:t>
            </a:r>
            <a:r>
              <a:rPr lang="en-US" b="1" u="sng" dirty="0"/>
              <a:t>Dennis Freytes</a:t>
            </a:r>
            <a:r>
              <a:rPr lang="en-US" b="1" dirty="0"/>
              <a:t> </a:t>
            </a:r>
            <a:r>
              <a:rPr lang="en-US" dirty="0" smtClean="0"/>
              <a:t>(Lt. Colonel, </a:t>
            </a:r>
            <a:r>
              <a:rPr lang="en-US" dirty="0"/>
              <a:t>US Army Ret</a:t>
            </a:r>
            <a:r>
              <a:rPr lang="en-US" dirty="0" smtClean="0"/>
              <a:t>.; </a:t>
            </a:r>
            <a:r>
              <a:rPr lang="en-US" dirty="0"/>
              <a:t>Community </a:t>
            </a:r>
            <a:r>
              <a:rPr lang="en-US" dirty="0" smtClean="0"/>
              <a:t>Servant).</a:t>
            </a:r>
          </a:p>
          <a:p>
            <a:pPr lvl="0" algn="ctr">
              <a:buNone/>
            </a:pPr>
            <a:endParaRPr lang="en-US" sz="1100" b="1" dirty="0" smtClean="0"/>
          </a:p>
          <a:p>
            <a:pPr lvl="0" algn="ctr">
              <a:buNone/>
            </a:pPr>
            <a:r>
              <a:rPr lang="en-US" b="1" dirty="0" smtClean="0"/>
              <a:t>“</a:t>
            </a:r>
            <a:r>
              <a:rPr lang="en-US" b="1" u="sng" dirty="0" smtClean="0"/>
              <a:t>The more Plates sold—the more GRANTS to help Communities</a:t>
            </a:r>
            <a:r>
              <a:rPr lang="en-US" b="1" dirty="0" smtClean="0"/>
              <a:t>!”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45" y="90054"/>
            <a:ext cx="1295400" cy="7620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264" y="90054"/>
            <a:ext cx="1295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1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238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Hispanic Achievers’ Grant Council-</a:t>
            </a:r>
            <a:br>
              <a:rPr lang="en-US" b="1" dirty="0" smtClean="0"/>
            </a:br>
            <a:r>
              <a:rPr lang="en-US" b="1" u="sng" dirty="0" smtClean="0"/>
              <a:t>Florida Plate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2490"/>
            <a:ext cx="8839200" cy="50196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600" b="1" u="sng" dirty="0" smtClean="0"/>
              <a:t>Aim/ Focus</a:t>
            </a:r>
            <a:r>
              <a:rPr lang="en-US" sz="3600" b="1" dirty="0" smtClean="0"/>
              <a:t>:</a:t>
            </a:r>
            <a:r>
              <a:rPr lang="en-US" sz="3600" dirty="0" smtClean="0"/>
              <a:t> Recognize, and honor </a:t>
            </a:r>
            <a:r>
              <a:rPr lang="en-US" sz="3600" dirty="0"/>
              <a:t>the </a:t>
            </a:r>
            <a:r>
              <a:rPr lang="en-US" sz="3600" dirty="0" smtClean="0"/>
              <a:t>contributions  </a:t>
            </a:r>
            <a:r>
              <a:rPr lang="en-US" sz="3600" dirty="0"/>
              <a:t>of </a:t>
            </a:r>
            <a:r>
              <a:rPr lang="en-US" sz="3600" b="1" dirty="0"/>
              <a:t>American 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Hispanics </a:t>
            </a:r>
            <a:r>
              <a:rPr lang="en-US" sz="3600" dirty="0"/>
              <a:t>to </a:t>
            </a:r>
            <a:r>
              <a:rPr lang="en-US" sz="3600" dirty="0" smtClean="0"/>
              <a:t>Florida</a:t>
            </a:r>
            <a:r>
              <a:rPr lang="en-US" sz="3600" dirty="0"/>
              <a:t>, </a:t>
            </a:r>
            <a:r>
              <a:rPr lang="en-US" sz="3600" dirty="0" smtClean="0"/>
              <a:t>USA; support good Community Programs </a:t>
            </a:r>
            <a:r>
              <a:rPr lang="en-US" sz="3600" dirty="0"/>
              <a:t>and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Scholarships</a:t>
            </a:r>
            <a:r>
              <a:rPr lang="en-US" sz="3600" dirty="0"/>
              <a:t>… (Funds: 90% </a:t>
            </a:r>
            <a:r>
              <a:rPr lang="en-US" sz="3600" dirty="0" smtClean="0"/>
              <a:t>for Grants</a:t>
            </a:r>
            <a:r>
              <a:rPr lang="en-US" sz="3600" dirty="0"/>
              <a:t>; 10% Adm</a:t>
            </a:r>
            <a:r>
              <a:rPr lang="en-US" sz="3600" dirty="0" smtClean="0"/>
              <a:t>.)</a:t>
            </a:r>
          </a:p>
          <a:p>
            <a:pPr>
              <a:buNone/>
            </a:pPr>
            <a:endParaRPr lang="en-US" sz="1500" dirty="0" smtClean="0"/>
          </a:p>
          <a:p>
            <a:pPr lvl="0">
              <a:buNone/>
            </a:pPr>
            <a:r>
              <a:rPr lang="en-US" sz="3600" b="1" u="sng" dirty="0" smtClean="0"/>
              <a:t>Mission</a:t>
            </a:r>
            <a:r>
              <a:rPr lang="en-US" sz="3600" b="1" dirty="0" smtClean="0"/>
              <a:t>:</a:t>
            </a:r>
            <a:r>
              <a:rPr lang="en-US" sz="3600" dirty="0" smtClean="0"/>
              <a:t>  </a:t>
            </a:r>
          </a:p>
          <a:p>
            <a:pPr marL="0" lvl="0" indent="0">
              <a:buNone/>
            </a:pPr>
            <a:r>
              <a:rPr lang="en-US" sz="3600" b="1" dirty="0" smtClean="0"/>
              <a:t>(1) promote and market </a:t>
            </a:r>
            <a:r>
              <a:rPr lang="en-US" sz="3600" dirty="0" smtClean="0"/>
              <a:t>the Florida Hispanic Achievers’ License  Plate </a:t>
            </a:r>
          </a:p>
          <a:p>
            <a:pPr marL="0" lv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(FHALP); </a:t>
            </a:r>
          </a:p>
          <a:p>
            <a:pPr marL="0" lvl="0" indent="0">
              <a:buNone/>
            </a:pPr>
            <a:r>
              <a:rPr lang="en-US" sz="3600" b="1" dirty="0" smtClean="0"/>
              <a:t>(2) develop other revenue streams</a:t>
            </a:r>
            <a:r>
              <a:rPr lang="en-US" sz="3600" dirty="0" smtClean="0"/>
              <a:t>/ contributions for Community   </a:t>
            </a:r>
          </a:p>
          <a:p>
            <a:pPr marL="0" lv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programs (that focus on American Hispanics); </a:t>
            </a:r>
          </a:p>
          <a:p>
            <a:pPr marL="0" lvl="0" indent="0">
              <a:buNone/>
            </a:pPr>
            <a:r>
              <a:rPr lang="en-US" sz="3600" b="1" dirty="0" smtClean="0"/>
              <a:t>(3)</a:t>
            </a:r>
            <a:r>
              <a:rPr lang="en-US" sz="3600" dirty="0" smtClean="0"/>
              <a:t> </a:t>
            </a:r>
            <a:r>
              <a:rPr lang="en-US" sz="3600" b="1" dirty="0"/>
              <a:t>e</a:t>
            </a:r>
            <a:r>
              <a:rPr lang="en-US" sz="3600" b="1" dirty="0" smtClean="0"/>
              <a:t>valuate and transparently provide grants </a:t>
            </a:r>
            <a:r>
              <a:rPr lang="en-US" sz="3600" dirty="0" smtClean="0"/>
              <a:t>to qualified Non-Profits</a:t>
            </a:r>
          </a:p>
          <a:p>
            <a:pPr marL="0" lv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and for scholarships; </a:t>
            </a:r>
          </a:p>
          <a:p>
            <a:pPr marL="0" lvl="0" indent="0">
              <a:buNone/>
            </a:pPr>
            <a:r>
              <a:rPr lang="en-US" sz="3600" b="1" dirty="0" smtClean="0"/>
              <a:t>(4</a:t>
            </a:r>
            <a:r>
              <a:rPr lang="en-US" sz="3600" dirty="0" smtClean="0"/>
              <a:t>) </a:t>
            </a:r>
            <a:r>
              <a:rPr lang="en-US" sz="3600" b="1" dirty="0" smtClean="0"/>
              <a:t>serve as Ambassadors of unity/ good will </a:t>
            </a:r>
            <a:r>
              <a:rPr lang="en-US" sz="3600" dirty="0" smtClean="0"/>
              <a:t>to all American Floridians; </a:t>
            </a:r>
          </a:p>
          <a:p>
            <a:pPr marL="0" lvl="0" indent="0">
              <a:buNone/>
            </a:pPr>
            <a:r>
              <a:rPr lang="en-US" sz="3600" b="1" dirty="0" smtClean="0"/>
              <a:t>(5) </a:t>
            </a:r>
            <a:r>
              <a:rPr lang="en-US" sz="3600" b="1" dirty="0"/>
              <a:t>p</a:t>
            </a:r>
            <a:r>
              <a:rPr lang="en-US" sz="3600" b="1" dirty="0" smtClean="0"/>
              <a:t>roperly operate under/per the Florida Law</a:t>
            </a:r>
            <a:r>
              <a:rPr lang="en-US" sz="3600" dirty="0" smtClean="0"/>
              <a:t>… </a:t>
            </a:r>
          </a:p>
          <a:p>
            <a:pPr marL="0" lvl="0" indent="0">
              <a:buNone/>
            </a:pPr>
            <a:endParaRPr lang="en-US" sz="1300" dirty="0"/>
          </a:p>
          <a:p>
            <a:pPr marL="0" indent="0" algn="ctr">
              <a:buNone/>
            </a:pPr>
            <a:r>
              <a:rPr lang="en-US" sz="3600" b="1" dirty="0"/>
              <a:t>Please, help promote or Sponsor; </a:t>
            </a:r>
            <a:r>
              <a:rPr lang="en-US" sz="3600" b="1" u="sng" dirty="0"/>
              <a:t>more Plates sold—more Grants</a:t>
            </a:r>
            <a:r>
              <a:rPr lang="en-US" sz="3600" b="1" dirty="0"/>
              <a:t>!</a:t>
            </a:r>
            <a:endParaRPr lang="en-US" sz="3600" dirty="0"/>
          </a:p>
          <a:p>
            <a:pPr marL="0" lvl="0" indent="0">
              <a:buNone/>
            </a:pPr>
            <a:endParaRPr lang="en-US" sz="3600" dirty="0" smtClean="0"/>
          </a:p>
          <a:p>
            <a:pPr marL="0" lvl="0" indent="0">
              <a:buNone/>
            </a:pPr>
            <a:endParaRPr lang="en-US" sz="1300" dirty="0" smtClean="0"/>
          </a:p>
          <a:p>
            <a:pPr marL="0" lvl="0" indent="0" algn="ctr">
              <a:buNone/>
            </a:pPr>
            <a:endParaRPr lang="en-US" sz="3600" b="1" dirty="0" smtClean="0"/>
          </a:p>
          <a:p>
            <a:pPr marL="0" lvl="0" indent="0" algn="ctr">
              <a:buNone/>
            </a:pP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03563"/>
            <a:ext cx="1295400" cy="7620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803563"/>
            <a:ext cx="1295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36093"/>
            <a:ext cx="8229600" cy="944562"/>
          </a:xfrm>
        </p:spPr>
        <p:txBody>
          <a:bodyPr/>
          <a:lstStyle/>
          <a:p>
            <a:r>
              <a:rPr lang="en-US" b="1" u="sng" dirty="0" smtClean="0"/>
              <a:t>Macro-Goals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" y="1524000"/>
            <a:ext cx="8686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Dynamically market </a:t>
            </a:r>
            <a:r>
              <a:rPr lang="en-US" dirty="0" smtClean="0"/>
              <a:t>and promote the Florida HA License Plate, and the HAGC-- to tap into all revenue streams/ contributions that will raise more grants to fund more programs for American Hispanics.</a:t>
            </a:r>
          </a:p>
          <a:p>
            <a:pPr lvl="0"/>
            <a:r>
              <a:rPr lang="en-US" b="1" u="sng" dirty="0" smtClean="0"/>
              <a:t>Conduct effective</a:t>
            </a:r>
            <a:r>
              <a:rPr lang="en-US" dirty="0" smtClean="0"/>
              <a:t>, efficient, and compassionate service, properly: (1) review grant proposals; (2) select Non-Profits/Individuals for evaluation; (3) make site evaluation visits; (4) transparently award grants/scholarships, per the Operating Procedures.</a:t>
            </a:r>
          </a:p>
          <a:p>
            <a:pPr lvl="0"/>
            <a:r>
              <a:rPr lang="en-US" b="1" u="sng" dirty="0" smtClean="0"/>
              <a:t>Ethically serve </a:t>
            </a:r>
            <a:r>
              <a:rPr lang="en-US" dirty="0" smtClean="0"/>
              <a:t>our Communities &amp; Florida, focusing on Hispanic worthwhile needs.</a:t>
            </a:r>
          </a:p>
          <a:p>
            <a:r>
              <a:rPr lang="en-US" b="1" u="sng" dirty="0" smtClean="0"/>
              <a:t>Communicate</a:t>
            </a:r>
            <a:r>
              <a:rPr lang="en-US" b="1" dirty="0" smtClean="0"/>
              <a:t> </a:t>
            </a:r>
            <a:r>
              <a:rPr lang="en-US" dirty="0" smtClean="0"/>
              <a:t>with Florida Corporate Partners, Government Community/ Small Business Leaders, and Others; educate and raise awareness of the good intent of Grant funds; elicit support; work together for the good of all.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14400"/>
            <a:ext cx="141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1B5-2DC9-41A9-8614-66667F4F87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3798093" y="923780"/>
            <a:ext cx="1652588" cy="639762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National Hispanic CA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*NHCA Board/Chair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*CEO/ *HAFLP ADM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3886200" y="1676400"/>
            <a:ext cx="1476375" cy="933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HAGC TEAM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*Chairman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*Co-Chairman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Plans/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Opns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Committee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8" name="AutoShape 60"/>
          <p:cNvSpPr>
            <a:spLocks noChangeArrowheads="1"/>
          </p:cNvSpPr>
          <p:nvPr/>
        </p:nvSpPr>
        <p:spPr bwMode="auto">
          <a:xfrm>
            <a:off x="533400" y="609600"/>
            <a:ext cx="3048000" cy="21145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Circle of Senior Counsels: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Merci McCall (C), Jay Rosario (C),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Rep. Darren Soto, Com. John Quinones, Com. Art Otero, Com. Wanda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Rentas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Com. Cortes, TBD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Special Supporters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FL Gov. Scott; PR Gov.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Fortuno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Speaker Dean Cannon,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Sen. Siplin, PR Sec of State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McClinctock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Special Advisors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Arminda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Figueroa, Evelyn Ramirez,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Tirso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Moreno,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Zoraida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Rios, Elias R. Piccard, TBD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Noble Volunteers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TBP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4" name="AutoShape 56"/>
          <p:cNvSpPr>
            <a:spLocks noChangeArrowheads="1"/>
          </p:cNvSpPr>
          <p:nvPr/>
        </p:nvSpPr>
        <p:spPr bwMode="auto">
          <a:xfrm>
            <a:off x="5638800" y="609600"/>
            <a:ext cx="2990850" cy="1963738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MAGNUM Sponsors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TBD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GOLD Sponsors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TBD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SILVER Sponsors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TBD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BRONZE Sponsors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TBD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3" name="AutoShape 55"/>
          <p:cNvSpPr>
            <a:spLocks noChangeShapeType="1"/>
          </p:cNvSpPr>
          <p:nvPr/>
        </p:nvSpPr>
        <p:spPr bwMode="auto">
          <a:xfrm>
            <a:off x="3581400" y="2209800"/>
            <a:ext cx="247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2" name="AutoShape 54"/>
          <p:cNvSpPr>
            <a:spLocks noChangeShapeType="1"/>
          </p:cNvSpPr>
          <p:nvPr/>
        </p:nvSpPr>
        <p:spPr bwMode="auto">
          <a:xfrm>
            <a:off x="2927350" y="3063875"/>
            <a:ext cx="0" cy="17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/>
          <p:cNvSpPr>
            <a:spLocks noChangeShapeType="1"/>
          </p:cNvSpPr>
          <p:nvPr/>
        </p:nvSpPr>
        <p:spPr bwMode="auto">
          <a:xfrm>
            <a:off x="4648200" y="3048000"/>
            <a:ext cx="0" cy="2044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/>
          <p:cNvSpPr>
            <a:spLocks noChangeShapeType="1"/>
          </p:cNvSpPr>
          <p:nvPr/>
        </p:nvSpPr>
        <p:spPr bwMode="auto">
          <a:xfrm>
            <a:off x="5257800" y="3810000"/>
            <a:ext cx="0" cy="1127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3505200" y="3124200"/>
            <a:ext cx="1003300" cy="781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HR/Adm/ Log.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Committee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 Secretary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(*Ex.  ADM)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876800" y="3200400"/>
            <a:ext cx="908050" cy="66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Finance        &amp; Efficiency Committee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7848600" y="3200400"/>
            <a:ext cx="939800" cy="62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Legal ADV. Committee/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ADV/VOLs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81000" y="3200400"/>
            <a:ext cx="768350" cy="665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North Region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Chair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1524000" y="3200400"/>
            <a:ext cx="742950" cy="66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Central Region Chair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2514600" y="3200400"/>
            <a:ext cx="781050" cy="65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South Region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Chair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876800" y="3962400"/>
            <a:ext cx="971550" cy="661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Efficiency  Committee  ADV/VOLs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04800" y="5334000"/>
            <a:ext cx="946150" cy="674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PA/Media Committee Advs. &amp; Vols.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6248400" y="3200400"/>
            <a:ext cx="1193800" cy="661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Marketing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Committee/ Advs. &amp; Vols.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676400" y="5334000"/>
            <a:ext cx="965200" cy="661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Gov. Affairs  Committee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Advs. &amp; Vols.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2895600" y="5334000"/>
            <a:ext cx="952500" cy="741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Business/ Sponsors Committee Advs. &amp; Vols.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4114800" y="5334000"/>
            <a:ext cx="1028700" cy="741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Community Affairs /Events Committee Advs. &amp; Vols.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81000" y="4038600"/>
            <a:ext cx="768350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Area /CTY Chairs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524000" y="4114800"/>
            <a:ext cx="850900" cy="454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Area/CTY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Chairs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514600" y="4038600"/>
            <a:ext cx="787400" cy="454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Area/CTY Chairs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AutoShape 21"/>
          <p:cNvSpPr>
            <a:spLocks noChangeShapeType="1"/>
          </p:cNvSpPr>
          <p:nvPr/>
        </p:nvSpPr>
        <p:spPr bwMode="auto">
          <a:xfrm>
            <a:off x="762000" y="3886200"/>
            <a:ext cx="0" cy="158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/>
          <p:cNvSpPr>
            <a:spLocks noChangeShapeType="1"/>
          </p:cNvSpPr>
          <p:nvPr/>
        </p:nvSpPr>
        <p:spPr bwMode="auto">
          <a:xfrm>
            <a:off x="3962400" y="3962400"/>
            <a:ext cx="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81000" y="4648200"/>
            <a:ext cx="838200" cy="41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North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Team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524000" y="4648200"/>
            <a:ext cx="819150" cy="41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Cent.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Team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514600" y="4572000"/>
            <a:ext cx="831850" cy="41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South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Team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AutoShape 16"/>
          <p:cNvSpPr>
            <a:spLocks noChangeShapeType="1"/>
          </p:cNvSpPr>
          <p:nvPr/>
        </p:nvSpPr>
        <p:spPr bwMode="auto">
          <a:xfrm>
            <a:off x="1905000" y="4572000"/>
            <a:ext cx="0" cy="55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/>
          <p:cNvSpPr>
            <a:spLocks noChangeShapeType="1"/>
          </p:cNvSpPr>
          <p:nvPr/>
        </p:nvSpPr>
        <p:spPr bwMode="auto">
          <a:xfrm>
            <a:off x="2895600" y="4495800"/>
            <a:ext cx="0" cy="68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334000" y="5334000"/>
            <a:ext cx="990600" cy="760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Education/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Training  Committee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Advs. &amp; Vols.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AutoShape 10"/>
          <p:cNvSpPr>
            <a:spLocks noChangeShapeType="1"/>
          </p:cNvSpPr>
          <p:nvPr/>
        </p:nvSpPr>
        <p:spPr bwMode="auto">
          <a:xfrm>
            <a:off x="5410200" y="2209800"/>
            <a:ext cx="158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505200" y="4114800"/>
            <a:ext cx="977900" cy="59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Adm.  &amp;  Log. Committee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ADV/VOLs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6781800" y="3886200"/>
            <a:ext cx="0" cy="88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1905000" y="3962400"/>
            <a:ext cx="0" cy="120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762000" y="4572000"/>
            <a:ext cx="0" cy="55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772400" y="5334000"/>
            <a:ext cx="990600" cy="760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Ad-Hoc Committees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Advs. &amp; Vols.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400800" y="3962400"/>
            <a:ext cx="947737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Promotion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Committee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ADV/VOLs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5257800" y="30480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38" name="Rectangle 9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6553200" y="5334000"/>
            <a:ext cx="990600" cy="760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GALA/Events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Committee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Advs. &amp; Vols.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685800" y="29718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85800" y="51816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1"/>
          <p:cNvSpPr>
            <a:spLocks noChangeShapeType="1"/>
          </p:cNvSpPr>
          <p:nvPr/>
        </p:nvSpPr>
        <p:spPr bwMode="auto">
          <a:xfrm>
            <a:off x="6781800" y="30480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AutoShape 1"/>
          <p:cNvSpPr>
            <a:spLocks noChangeShapeType="1"/>
          </p:cNvSpPr>
          <p:nvPr/>
        </p:nvSpPr>
        <p:spPr bwMode="auto">
          <a:xfrm>
            <a:off x="8305800" y="30480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1"/>
          <p:cNvSpPr>
            <a:spLocks noChangeShapeType="1"/>
          </p:cNvSpPr>
          <p:nvPr/>
        </p:nvSpPr>
        <p:spPr bwMode="auto">
          <a:xfrm>
            <a:off x="3962400" y="29718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AutoShape 1"/>
          <p:cNvSpPr>
            <a:spLocks noChangeShapeType="1"/>
          </p:cNvSpPr>
          <p:nvPr/>
        </p:nvSpPr>
        <p:spPr bwMode="auto">
          <a:xfrm>
            <a:off x="2895600" y="30480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AutoShape 1"/>
          <p:cNvSpPr>
            <a:spLocks noChangeShapeType="1"/>
          </p:cNvSpPr>
          <p:nvPr/>
        </p:nvSpPr>
        <p:spPr bwMode="auto">
          <a:xfrm>
            <a:off x="1905000" y="30480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AutoShape 1"/>
          <p:cNvSpPr>
            <a:spLocks noChangeShapeType="1"/>
          </p:cNvSpPr>
          <p:nvPr/>
        </p:nvSpPr>
        <p:spPr bwMode="auto">
          <a:xfrm>
            <a:off x="685800" y="30480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AutoShape 1"/>
          <p:cNvSpPr>
            <a:spLocks noChangeShapeType="1"/>
          </p:cNvSpPr>
          <p:nvPr/>
        </p:nvSpPr>
        <p:spPr bwMode="auto">
          <a:xfrm>
            <a:off x="8305800" y="51816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AutoShape 1"/>
          <p:cNvSpPr>
            <a:spLocks noChangeShapeType="1"/>
          </p:cNvSpPr>
          <p:nvPr/>
        </p:nvSpPr>
        <p:spPr bwMode="auto">
          <a:xfrm>
            <a:off x="685800" y="51816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AutoShape 1"/>
          <p:cNvSpPr>
            <a:spLocks noChangeShapeType="1"/>
          </p:cNvSpPr>
          <p:nvPr/>
        </p:nvSpPr>
        <p:spPr bwMode="auto">
          <a:xfrm>
            <a:off x="7010400" y="51816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AutoShape 1"/>
          <p:cNvSpPr>
            <a:spLocks noChangeShapeType="1"/>
          </p:cNvSpPr>
          <p:nvPr/>
        </p:nvSpPr>
        <p:spPr bwMode="auto">
          <a:xfrm>
            <a:off x="5791200" y="51816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AutoShape 1"/>
          <p:cNvSpPr>
            <a:spLocks noChangeShapeType="1"/>
          </p:cNvSpPr>
          <p:nvPr/>
        </p:nvSpPr>
        <p:spPr bwMode="auto">
          <a:xfrm>
            <a:off x="2133600" y="51816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AutoShape 1"/>
          <p:cNvSpPr>
            <a:spLocks noChangeShapeType="1"/>
          </p:cNvSpPr>
          <p:nvPr/>
        </p:nvSpPr>
        <p:spPr bwMode="auto">
          <a:xfrm>
            <a:off x="3352800" y="51816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AutoShape 1"/>
          <p:cNvSpPr>
            <a:spLocks noChangeShapeType="1"/>
          </p:cNvSpPr>
          <p:nvPr/>
        </p:nvSpPr>
        <p:spPr bwMode="auto">
          <a:xfrm>
            <a:off x="4648200" y="51816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AutoShape 1"/>
          <p:cNvSpPr>
            <a:spLocks noChangeShapeType="1"/>
          </p:cNvSpPr>
          <p:nvPr/>
        </p:nvSpPr>
        <p:spPr bwMode="auto">
          <a:xfrm>
            <a:off x="2895600" y="3886200"/>
            <a:ext cx="1588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rot="16200000" flipH="1">
            <a:off x="3374231" y="3864769"/>
            <a:ext cx="2571750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150" y="152400"/>
            <a:ext cx="1295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5625" r="12500" b="37500"/>
          <a:stretch>
            <a:fillRect/>
          </a:stretch>
        </p:blipFill>
        <p:spPr bwMode="auto">
          <a:xfrm>
            <a:off x="685800" y="1371600"/>
            <a:ext cx="7543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1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Hispanic Achievers Plate Supporters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8" descr="IMG_09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773" r="15881" b="4547"/>
          <a:stretch>
            <a:fillRect/>
          </a:stretch>
        </p:blipFill>
        <p:spPr bwMode="auto">
          <a:xfrm>
            <a:off x="228600" y="1674738"/>
            <a:ext cx="1981200" cy="212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MG_09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4739"/>
            <a:ext cx="2220912" cy="212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:\Miami-Dade County Mayor Presenting Proclamation Recognizing Hispanic Achievers - March 5, 2012\_MDC0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8469" r="38126"/>
          <a:stretch>
            <a:fillRect/>
          </a:stretch>
        </p:blipFill>
        <p:spPr bwMode="auto">
          <a:xfrm>
            <a:off x="6951568" y="1695521"/>
            <a:ext cx="1919288" cy="210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bby509\Documents\Chasmin's folder\Chasmin's Folder\Chasmin's folder\Plate\Danny &amp; Jay with Hispanic Achievers Plate - June 2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r="6973"/>
          <a:stretch>
            <a:fillRect/>
          </a:stretch>
        </p:blipFill>
        <p:spPr bwMode="auto">
          <a:xfrm>
            <a:off x="3657600" y="4207020"/>
            <a:ext cx="1828800" cy="212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75" y="1683578"/>
            <a:ext cx="2555493" cy="211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8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FL Discovery History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257800"/>
          </a:xfrm>
        </p:spPr>
        <p:txBody>
          <a:bodyPr>
            <a:normAutofit fontScale="70000" lnSpcReduction="20000"/>
          </a:bodyPr>
          <a:lstStyle/>
          <a:p>
            <a:pPr hangingPunct="0"/>
            <a:r>
              <a:rPr lang="en-US" b="1" u="sng" dirty="0" smtClean="0"/>
              <a:t>Juan </a:t>
            </a:r>
            <a:r>
              <a:rPr lang="en-US" b="1" u="sng" dirty="0"/>
              <a:t>Ponce de León</a:t>
            </a:r>
            <a:r>
              <a:rPr lang="en-US" b="1" dirty="0"/>
              <a:t>, 1</a:t>
            </a:r>
            <a:r>
              <a:rPr lang="en-US" b="1" baseline="30000" dirty="0"/>
              <a:t>st</a:t>
            </a:r>
            <a:r>
              <a:rPr lang="en-US" b="1" dirty="0"/>
              <a:t> Governor of Puerto Rico </a:t>
            </a:r>
            <a:r>
              <a:rPr lang="en-US" dirty="0"/>
              <a:t>organized an expedition and with his Crew (including free Blacks, Women…) set sail, in March 1513, from the now </a:t>
            </a:r>
            <a:r>
              <a:rPr lang="en-US" dirty="0" smtClean="0"/>
              <a:t> US </a:t>
            </a:r>
            <a:r>
              <a:rPr lang="en-US" dirty="0"/>
              <a:t>Territory of </a:t>
            </a:r>
            <a:r>
              <a:rPr lang="en-US" u="sng" dirty="0"/>
              <a:t>Puerto Rico</a:t>
            </a:r>
            <a:r>
              <a:rPr lang="en-US" dirty="0"/>
              <a:t>-- in search of the legendary island of Bimini…</a:t>
            </a:r>
          </a:p>
          <a:p>
            <a:pPr lvl="0" hangingPunct="0"/>
            <a:r>
              <a:rPr lang="en-US" b="1" u="sng" dirty="0"/>
              <a:t>*In the Spring of 1513  (April 2)</a:t>
            </a:r>
            <a:r>
              <a:rPr lang="en-US" b="1" dirty="0"/>
              <a:t>, </a:t>
            </a:r>
            <a:r>
              <a:rPr lang="en-US" dirty="0"/>
              <a:t>they landed near Melbourne Beach, Brevard County;  named it </a:t>
            </a:r>
            <a:r>
              <a:rPr lang="en-US" i="1" dirty="0"/>
              <a:t>La Florida</a:t>
            </a:r>
            <a:r>
              <a:rPr lang="en-US" dirty="0"/>
              <a:t>, after Pascua Florida, the Feast of Flowers or Easter, the season of their discovery… </a:t>
            </a:r>
          </a:p>
          <a:p>
            <a:pPr lvl="0" hangingPunct="0"/>
            <a:r>
              <a:rPr lang="en-US" b="1" u="sng" dirty="0"/>
              <a:t>In 2013--500 years </a:t>
            </a:r>
            <a:r>
              <a:rPr lang="en-US" dirty="0"/>
              <a:t>will have passed since these brave European Explorers opened the first door to the European settlement of Florida and of the USA; put Florida on the map…Brought Christianity, horses, cattle, sheep…to America… </a:t>
            </a:r>
            <a:endParaRPr lang="en-US" dirty="0" smtClean="0"/>
          </a:p>
          <a:p>
            <a:pPr lvl="0" hangingPunct="0"/>
            <a:r>
              <a:rPr lang="en-US" b="1" dirty="0" smtClean="0"/>
              <a:t>These </a:t>
            </a:r>
            <a:r>
              <a:rPr lang="en-US" b="1" dirty="0"/>
              <a:t>Hispanic Ancestors </a:t>
            </a:r>
            <a:r>
              <a:rPr lang="en-US" dirty="0"/>
              <a:t>are part of American Hispanic/ Puerto Rican  linage, heritage, roots…history</a:t>
            </a:r>
            <a:r>
              <a:rPr lang="en-US" dirty="0" smtClean="0"/>
              <a:t>.</a:t>
            </a:r>
          </a:p>
          <a:p>
            <a:pPr lvl="0" hangingPunct="0"/>
            <a:endParaRPr lang="en-US" dirty="0"/>
          </a:p>
          <a:p>
            <a:pPr hangingPunct="0"/>
            <a:r>
              <a:rPr lang="en-US" b="1" u="sng" dirty="0"/>
              <a:t>Note</a:t>
            </a:r>
            <a:r>
              <a:rPr lang="en-US" dirty="0"/>
              <a:t>: </a:t>
            </a:r>
            <a:r>
              <a:rPr lang="en-US" b="1" dirty="0"/>
              <a:t>Puerto Rico was the gateway to the discovery of Florida-</a:t>
            </a:r>
            <a:r>
              <a:rPr lang="en-US" dirty="0"/>
              <a:t>- which opened the first door to the European advance civilized settlement of the USA. (About, 107 years before the Pilgrims landed.)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D904-6C3B-45D4-B3E4-BC058EC7DA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219200" cy="8382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219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1848</Words>
  <Application>Microsoft Office PowerPoint</Application>
  <PresentationFormat>On-screen Show (4:3)</PresentationFormat>
  <Paragraphs>239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Hispanic Achievers Florida Plate &amp; 500th Florida Discovery www.hispanicachievers.com </vt:lpstr>
      <vt:lpstr>Agenda</vt:lpstr>
      <vt:lpstr> BACKGROUND Hispanic Achievers Florida Plate/ Grant Council </vt:lpstr>
      <vt:lpstr>Hispanic Achievers’ Grant Council- Florida Plate</vt:lpstr>
      <vt:lpstr>Macro-Goals</vt:lpstr>
      <vt:lpstr>PowerPoint Presentation</vt:lpstr>
      <vt:lpstr>PowerPoint Presentation</vt:lpstr>
      <vt:lpstr>Hispanic Achievers Plate Supporters</vt:lpstr>
      <vt:lpstr>FL Discovery History</vt:lpstr>
      <vt:lpstr>PowerPoint Presentation</vt:lpstr>
      <vt:lpstr>Viva Florida-500</vt:lpstr>
      <vt:lpstr>500th FL Discovery Council</vt:lpstr>
      <vt:lpstr>500th FL Disc. Council  FOCUS</vt:lpstr>
      <vt:lpstr>CF Discovery Organization</vt:lpstr>
      <vt:lpstr>Master Calendar of Events</vt:lpstr>
      <vt:lpstr>Major Events Overview</vt:lpstr>
      <vt:lpstr>Overview Projects/ Other</vt:lpstr>
      <vt:lpstr>UTB-Royal Order Ponce de Leon</vt:lpstr>
      <vt:lpstr>Ponce de Leon Park</vt:lpstr>
      <vt:lpstr>U.S. 65th Infantry Regiment from Puerto Rico </vt:lpstr>
      <vt:lpstr>QUESTIONS???//COMMENTS???</vt:lpstr>
      <vt:lpstr>In Closing</vt:lpstr>
      <vt:lpstr>Closing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Freytes</dc:creator>
  <cp:lastModifiedBy>Dennis</cp:lastModifiedBy>
  <cp:revision>191</cp:revision>
  <dcterms:created xsi:type="dcterms:W3CDTF">2012-02-21T17:10:18Z</dcterms:created>
  <dcterms:modified xsi:type="dcterms:W3CDTF">2012-03-19T23:58:42Z</dcterms:modified>
</cp:coreProperties>
</file>